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. Perekunah Eregha" userId="636a089e-bba5-4f5f-b866-b9a7de7a9430" providerId="ADAL" clId="{B540DD9E-4961-492B-B458-ECDE92AE6C6F}"/>
    <pc:docChg chg="modSld">
      <pc:chgData name="Prof. Perekunah Eregha" userId="636a089e-bba5-4f5f-b866-b9a7de7a9430" providerId="ADAL" clId="{B540DD9E-4961-492B-B458-ECDE92AE6C6F}" dt="2026-10-01T09:21:24.084" v="57" actId="1036"/>
      <pc:docMkLst>
        <pc:docMk/>
      </pc:docMkLst>
      <pc:sldChg chg="modSp mod">
        <pc:chgData name="Prof. Perekunah Eregha" userId="636a089e-bba5-4f5f-b866-b9a7de7a9430" providerId="ADAL" clId="{B540DD9E-4961-492B-B458-ECDE92AE6C6F}" dt="2026-10-01T09:21:24.084" v="57" actId="1036"/>
        <pc:sldMkLst>
          <pc:docMk/>
          <pc:sldMk cId="883673053" sldId="258"/>
        </pc:sldMkLst>
        <pc:spChg chg="mod">
          <ac:chgData name="Prof. Perekunah Eregha" userId="636a089e-bba5-4f5f-b866-b9a7de7a9430" providerId="ADAL" clId="{B540DD9E-4961-492B-B458-ECDE92AE6C6F}" dt="2026-10-01T09:21:24.084" v="57" actId="1036"/>
          <ac:spMkLst>
            <pc:docMk/>
            <pc:sldMk cId="883673053" sldId="258"/>
            <ac:spMk id="64" creationId="{1063B014-BC12-7151-BCD5-A18E1E09465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57344-09FC-4AE1-B8EA-6F2D93210FAB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48B5F-AD61-43A3-B3D2-0F708B81E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84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00B31-09DA-8758-2F79-4B6E95002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6C3ECC-4EC7-067E-556E-7EECC1456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5AD48-C943-8622-9AC0-DCDD347FD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4BBF-4B64-44D8-9E09-1350E0FA3B3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B1D69-7767-FE2C-4B19-485B9368F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9C7AB-57D9-16CB-37CE-4537256E7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23C9E-196B-422D-998A-10CA93F8E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70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2065A-F8B6-BFFC-F011-5D9FCE581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A24CB-57CF-802F-CE98-7E288E4A1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655F6-042B-1A6B-60E4-837A1FF4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4BBF-4B64-44D8-9E09-1350E0FA3B3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F6219-6BFF-23B8-A441-013E63C30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AA842-A691-2FD9-C200-75020FC3B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23C9E-196B-422D-998A-10CA93F8E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02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35E2A-4BC3-27BF-19A4-F6E8B0323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9F849-868C-A77E-63FF-8CA325235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EDFD8-1FAE-BD86-FD80-E8130E3A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4BBF-4B64-44D8-9E09-1350E0FA3B3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840AD-58E3-37AD-0E16-1ECC55BB2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6E167-95F0-ACF7-2BC6-FFBF7C724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23C9E-196B-422D-998A-10CA93F8E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16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48523-D406-2A37-1668-5E40BCD85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6C74B-23C5-067E-5AA8-5B21CBE6E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356EA-D139-A863-2B73-45CB3AD66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70E684-3ED7-D69E-A946-F10E09A07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4BBF-4B64-44D8-9E09-1350E0FA3B3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EF45C5-A951-ABDF-F06C-271A3C899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BC61B-8B4C-D879-0EEB-CAAAF5D9C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23C9E-196B-422D-998A-10CA93F8E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41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2378D-437F-20EE-4494-5B9CDE709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0427C-90FC-315F-C0CC-6367831CC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3B722F-2EE2-0B4F-D31D-E2B278DCB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76934D-9A6F-367D-8864-6917D286EB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378FAF-A41D-5DE6-4831-8347065158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A214C5-1B65-0F81-EFBC-555FDFE94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4BBF-4B64-44D8-9E09-1350E0FA3B3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14AC06-A951-7B17-C892-2B895317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35024F-0FD6-26B8-9D10-72518FC50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23C9E-196B-422D-998A-10CA93F8E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70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D634B-62D5-3B8F-6ED5-7E49F02F1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D5FAA9-7F1D-45EA-9D23-378F56020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4BBF-4B64-44D8-9E09-1350E0FA3B3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559863-3BD8-308D-C52B-60EDFD7C8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1E9707-6922-4430-4768-0BAE336DA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23C9E-196B-422D-998A-10CA93F8E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129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8FD808-F47C-9470-C86F-11C93A6D9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4BBF-4B64-44D8-9E09-1350E0FA3B3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77C4C3-974B-4A35-6EC0-32DE0CF06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1FE64-D9DE-6506-865A-E3EF84AA0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23C9E-196B-422D-998A-10CA93F8E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30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6C316-355A-3E58-9507-01772E6D6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9A30A-CC9E-D1BC-EF0C-F25E7A286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09E59-3946-4FC5-A1B9-AE07649BD1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76E80-C68F-6ADB-DAAB-63FADF853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4BBF-4B64-44D8-9E09-1350E0FA3B3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273D49-0CD8-42AA-DAC2-B3E99895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0C2C4D-BECB-2154-1EEF-5AD6031B6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23C9E-196B-422D-998A-10CA93F8E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12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B4AE0-E29A-2055-2978-A2358C30C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BC1242-8235-CBD7-48EE-2B72588C550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67CA9-92F6-9DF7-2C7B-256CD4E2D5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1D3608-FF55-D986-18F1-548E0033E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4BBF-4B64-44D8-9E09-1350E0FA3B3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7DAE44-9ECE-9015-832C-2C872B827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3F5C0-5805-DE35-09BC-BFD8C88C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23C9E-196B-422D-998A-10CA93F8E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303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5A05A-D93A-0E8B-3278-854C11DD7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9510AC-D64B-0654-5F03-18CE4F45A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27580-075D-0BC1-4C96-F636AB71B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4BBF-4B64-44D8-9E09-1350E0FA3B3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FA5F2-8BEF-5431-BF67-1713976F2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859A4-D3D2-64E5-3633-6B962EE6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23C9E-196B-422D-998A-10CA93F8E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5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13ABC4-D568-8245-A91B-2B21806E5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DF040-6A77-EA83-19CE-DC4FD6C7A3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397BC-193B-612F-83F0-F50CBC81F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94BBF-4B64-44D8-9E09-1350E0FA3B3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2CCE2-9C1F-D2FF-F846-DA49D8A5D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9BBB7-E90F-80A6-5E2C-A407A1515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23C9E-196B-422D-998A-10CA93F8E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7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B52FD9-1FA1-01B5-BF74-6E6DA9BCA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0DC17-DC56-BCC5-6E23-4B085F3EC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B0F80-7A3F-8F73-B886-0D0D9D7479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694BBF-4B64-44D8-9E09-1350E0FA3B3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E04B8-FF73-C4A3-FC2C-235920762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3B3EF-1984-9D51-96A1-CB37411BF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623C9E-196B-422D-998A-10CA93F8E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64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98AA826E-9919-58D0-DA84-2D80F4CE50FC}"/>
              </a:ext>
            </a:extLst>
          </p:cNvPr>
          <p:cNvSpPr txBox="1"/>
          <p:nvPr/>
        </p:nvSpPr>
        <p:spPr>
          <a:xfrm>
            <a:off x="502920" y="384048"/>
            <a:ext cx="1091793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5637"/>
                </a:solidFill>
                <a:latin typeface="+mj-lt"/>
                <a:cs typeface="Times New Roman" panose="02020603050405020304" pitchFamily="18" charset="0"/>
              </a:rPr>
              <a:t>WHERE WE ARE NOW</a:t>
            </a:r>
          </a:p>
          <a:p>
            <a:r>
              <a:rPr lang="en-US" sz="2400" b="1" dirty="0">
                <a:solidFill>
                  <a:srgbClr val="122C4A"/>
                </a:solidFill>
                <a:latin typeface="Georgia"/>
              </a:rPr>
              <a:t>H1 2026 Performance Shows </a:t>
            </a:r>
            <a:r>
              <a:rPr lang="en-US" sz="2400" b="1" dirty="0" err="1">
                <a:solidFill>
                  <a:srgbClr val="122C4A"/>
                </a:solidFill>
                <a:latin typeface="Georgia"/>
              </a:rPr>
              <a:t>Stabilisation</a:t>
            </a:r>
            <a:r>
              <a:rPr lang="en-US" sz="2400" b="1" dirty="0">
                <a:solidFill>
                  <a:srgbClr val="122C4A"/>
                </a:solidFill>
                <a:latin typeface="Georgia"/>
              </a:rPr>
              <a:t> Is Taking Hold</a:t>
            </a:r>
          </a:p>
          <a:p>
            <a:r>
              <a:rPr lang="en-US" sz="1400" dirty="0">
                <a:solidFill>
                  <a:srgbClr val="5B6B7F"/>
                </a:solidFill>
              </a:rPr>
              <a:t>Macro fundamentals have strengthened markedly relative to a year ago, led by stronger growth, disinflation, reserve accumulation and currency stability.</a:t>
            </a:r>
          </a:p>
        </p:txBody>
      </p:sp>
      <p:sp>
        <p:nvSpPr>
          <p:cNvPr id="58" name="Rounded Rectangle 6">
            <a:extLst>
              <a:ext uri="{FF2B5EF4-FFF2-40B4-BE49-F238E27FC236}">
                <a16:creationId xmlns:a16="http://schemas.microsoft.com/office/drawing/2014/main" id="{269BEF52-C0BE-44D5-F032-1BE12190617C}"/>
              </a:ext>
            </a:extLst>
          </p:cNvPr>
          <p:cNvSpPr/>
          <p:nvPr/>
        </p:nvSpPr>
        <p:spPr>
          <a:xfrm>
            <a:off x="502920" y="1783080"/>
            <a:ext cx="2606040" cy="1874519"/>
          </a:xfrm>
          <a:prstGeom prst="roundRect">
            <a:avLst>
              <a:gd name="adj" fmla="val 6000"/>
            </a:avLst>
          </a:prstGeom>
          <a:solidFill>
            <a:srgbClr val="FAFBFC"/>
          </a:solidFill>
          <a:ln w="9525">
            <a:solidFill>
              <a:srgbClr val="D7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3630D81-F596-E00D-E6A8-ED322679DF17}"/>
              </a:ext>
            </a:extLst>
          </p:cNvPr>
          <p:cNvSpPr/>
          <p:nvPr/>
        </p:nvSpPr>
        <p:spPr>
          <a:xfrm>
            <a:off x="704088" y="1965960"/>
            <a:ext cx="457200" cy="54864"/>
          </a:xfrm>
          <a:prstGeom prst="rect">
            <a:avLst/>
          </a:prstGeom>
          <a:solidFill>
            <a:srgbClr val="1B7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28F8498-3538-C439-72B2-0DDC1C9C1A66}"/>
              </a:ext>
            </a:extLst>
          </p:cNvPr>
          <p:cNvSpPr txBox="1"/>
          <p:nvPr/>
        </p:nvSpPr>
        <p:spPr>
          <a:xfrm>
            <a:off x="685800" y="2075688"/>
            <a:ext cx="2240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rgbClr val="1B7A43"/>
                </a:solidFill>
                <a:latin typeface="Georgia"/>
              </a:rPr>
              <a:t>4.43</a:t>
            </a:r>
            <a:r>
              <a:rPr sz="2400" b="1" i="0" dirty="0">
                <a:solidFill>
                  <a:srgbClr val="1B7A43"/>
                </a:solidFill>
                <a:latin typeface="Georgia"/>
              </a:rPr>
              <a:t>%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063B014-BC12-7151-BCD5-A18E1E094658}"/>
              </a:ext>
            </a:extLst>
          </p:cNvPr>
          <p:cNvSpPr txBox="1"/>
          <p:nvPr/>
        </p:nvSpPr>
        <p:spPr>
          <a:xfrm>
            <a:off x="685800" y="2560320"/>
            <a:ext cx="24140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 dirty="0">
                <a:solidFill>
                  <a:srgbClr val="122C4A"/>
                </a:solidFill>
                <a:latin typeface="Georgia" panose="02040502050405020303" pitchFamily="18" charset="0"/>
              </a:rPr>
              <a:t>Real GDP Growth</a:t>
            </a:r>
            <a:endParaRPr lang="en-US" sz="1600" b="1" i="0" dirty="0">
              <a:solidFill>
                <a:srgbClr val="122C4A"/>
              </a:solidFill>
              <a:latin typeface="Georgia" panose="02040502050405020303" pitchFamily="18" charset="0"/>
            </a:endParaRPr>
          </a:p>
          <a:p>
            <a:pPr algn="ctr"/>
            <a:r>
              <a:rPr lang="en-US" sz="1400" b="0" i="0" dirty="0">
                <a:solidFill>
                  <a:srgbClr val="5B6B7F"/>
                </a:solidFill>
              </a:rPr>
              <a:t>Q2 2026 y/y </a:t>
            </a:r>
          </a:p>
          <a:p>
            <a:pPr algn="ctr"/>
            <a:r>
              <a:rPr lang="en-US" sz="1400" b="0" i="1" dirty="0">
                <a:solidFill>
                  <a:srgbClr val="5B6B7F"/>
                </a:solidFill>
              </a:rPr>
              <a:t>· up from </a:t>
            </a:r>
            <a:r>
              <a:rPr lang="en-US" sz="1400" i="1" dirty="0">
                <a:solidFill>
                  <a:srgbClr val="5B6B7F"/>
                </a:solidFill>
              </a:rPr>
              <a:t>4.23</a:t>
            </a:r>
            <a:r>
              <a:rPr lang="en-US" sz="1400" b="0" i="1" dirty="0">
                <a:solidFill>
                  <a:srgbClr val="5B6B7F"/>
                </a:solidFill>
              </a:rPr>
              <a:t>% (Q2 2025)</a:t>
            </a:r>
            <a:r>
              <a:rPr lang="en-US" sz="1400" i="1" dirty="0">
                <a:solidFill>
                  <a:srgbClr val="5B6B7F"/>
                </a:solidFill>
              </a:rPr>
              <a:t>;17% growth in dollar terms (H1 2025 to H1 2026)</a:t>
            </a:r>
            <a:endParaRPr lang="en-US" sz="1400" b="0" i="1" dirty="0">
              <a:solidFill>
                <a:srgbClr val="5B6B7F"/>
              </a:solidFill>
            </a:endParaRPr>
          </a:p>
        </p:txBody>
      </p:sp>
      <p:sp>
        <p:nvSpPr>
          <p:cNvPr id="68" name="Rounded Rectangle 11">
            <a:extLst>
              <a:ext uri="{FF2B5EF4-FFF2-40B4-BE49-F238E27FC236}">
                <a16:creationId xmlns:a16="http://schemas.microsoft.com/office/drawing/2014/main" id="{6C384AF3-EAD9-47A2-A6F4-0653DCD3E3B9}"/>
              </a:ext>
            </a:extLst>
          </p:cNvPr>
          <p:cNvSpPr/>
          <p:nvPr/>
        </p:nvSpPr>
        <p:spPr>
          <a:xfrm>
            <a:off x="3273552" y="1783080"/>
            <a:ext cx="2606040" cy="1874519"/>
          </a:xfrm>
          <a:prstGeom prst="roundRect">
            <a:avLst>
              <a:gd name="adj" fmla="val 6000"/>
            </a:avLst>
          </a:prstGeom>
          <a:solidFill>
            <a:srgbClr val="FAFBFC"/>
          </a:solidFill>
          <a:ln w="9525">
            <a:solidFill>
              <a:srgbClr val="D7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4CA93F0-59A5-B82B-B9DD-730E47DCC537}"/>
              </a:ext>
            </a:extLst>
          </p:cNvPr>
          <p:cNvSpPr/>
          <p:nvPr/>
        </p:nvSpPr>
        <p:spPr>
          <a:xfrm>
            <a:off x="3474720" y="1965960"/>
            <a:ext cx="457200" cy="5486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9A53581-E726-F57D-8EAA-E0E3935A58A5}"/>
              </a:ext>
            </a:extLst>
          </p:cNvPr>
          <p:cNvSpPr txBox="1"/>
          <p:nvPr/>
        </p:nvSpPr>
        <p:spPr>
          <a:xfrm>
            <a:off x="3456432" y="2075688"/>
            <a:ext cx="2240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 dirty="0">
                <a:solidFill>
                  <a:srgbClr val="00B050"/>
                </a:solidFill>
                <a:latin typeface="Georgia"/>
              </a:rPr>
              <a:t>15.</a:t>
            </a:r>
            <a:r>
              <a:rPr lang="en-US" sz="2400" b="1" i="0" dirty="0">
                <a:solidFill>
                  <a:srgbClr val="00B050"/>
                </a:solidFill>
                <a:latin typeface="Georgia"/>
              </a:rPr>
              <a:t>39</a:t>
            </a:r>
            <a:r>
              <a:rPr sz="2400" b="1" i="0" dirty="0">
                <a:solidFill>
                  <a:srgbClr val="00B050"/>
                </a:solidFill>
                <a:latin typeface="Georgia"/>
              </a:rPr>
              <a:t>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5A6F9FB-36DD-90FC-037D-5463730EB424}"/>
              </a:ext>
            </a:extLst>
          </p:cNvPr>
          <p:cNvSpPr txBox="1"/>
          <p:nvPr/>
        </p:nvSpPr>
        <p:spPr>
          <a:xfrm>
            <a:off x="3456432" y="2587752"/>
            <a:ext cx="224028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 dirty="0">
                <a:solidFill>
                  <a:srgbClr val="122C4A"/>
                </a:solidFill>
                <a:latin typeface="Georgia" panose="02040502050405020303" pitchFamily="18" charset="0"/>
              </a:rPr>
              <a:t>Headline Inflation</a:t>
            </a:r>
            <a:endParaRPr lang="en-US" sz="1600" b="1" i="0" dirty="0">
              <a:solidFill>
                <a:srgbClr val="122C4A"/>
              </a:solidFill>
              <a:latin typeface="Georgia" panose="02040502050405020303" pitchFamily="18" charset="0"/>
            </a:endParaRPr>
          </a:p>
          <a:p>
            <a:pPr algn="ctr"/>
            <a:r>
              <a:rPr lang="en-US" sz="1400" dirty="0">
                <a:solidFill>
                  <a:srgbClr val="5B6B7F"/>
                </a:solidFill>
              </a:rPr>
              <a:t>August </a:t>
            </a:r>
            <a:r>
              <a:rPr lang="en-US" sz="1400" b="0" i="0" dirty="0">
                <a:solidFill>
                  <a:srgbClr val="5B6B7F"/>
                </a:solidFill>
              </a:rPr>
              <a:t>2026 </a:t>
            </a:r>
          </a:p>
          <a:p>
            <a:pPr algn="ctr"/>
            <a:r>
              <a:rPr lang="en-US" sz="1400" b="0" i="1" dirty="0">
                <a:solidFill>
                  <a:srgbClr val="5B6B7F"/>
                </a:solidFill>
              </a:rPr>
              <a:t>· down from 23.14% a year ago</a:t>
            </a:r>
          </a:p>
        </p:txBody>
      </p:sp>
      <p:sp>
        <p:nvSpPr>
          <p:cNvPr id="78" name="Rounded Rectangle 16">
            <a:extLst>
              <a:ext uri="{FF2B5EF4-FFF2-40B4-BE49-F238E27FC236}">
                <a16:creationId xmlns:a16="http://schemas.microsoft.com/office/drawing/2014/main" id="{ED0B6106-5A14-A9C9-DFF6-5FFC5BFA41E7}"/>
              </a:ext>
            </a:extLst>
          </p:cNvPr>
          <p:cNvSpPr/>
          <p:nvPr/>
        </p:nvSpPr>
        <p:spPr>
          <a:xfrm>
            <a:off x="6044184" y="1783080"/>
            <a:ext cx="2606040" cy="1874519"/>
          </a:xfrm>
          <a:prstGeom prst="roundRect">
            <a:avLst>
              <a:gd name="adj" fmla="val 6000"/>
            </a:avLst>
          </a:prstGeom>
          <a:solidFill>
            <a:srgbClr val="FAFBFC"/>
          </a:solidFill>
          <a:ln w="9525">
            <a:solidFill>
              <a:srgbClr val="D7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79A34F6-B4D6-8BD8-C6F0-3802F2B21E0B}"/>
              </a:ext>
            </a:extLst>
          </p:cNvPr>
          <p:cNvSpPr/>
          <p:nvPr/>
        </p:nvSpPr>
        <p:spPr>
          <a:xfrm>
            <a:off x="6245352" y="1965960"/>
            <a:ext cx="457200" cy="548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86C8881-1537-CA01-231D-038A6E1263F2}"/>
              </a:ext>
            </a:extLst>
          </p:cNvPr>
          <p:cNvSpPr txBox="1"/>
          <p:nvPr/>
        </p:nvSpPr>
        <p:spPr>
          <a:xfrm>
            <a:off x="6227064" y="2075688"/>
            <a:ext cx="2240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 dirty="0">
                <a:solidFill>
                  <a:srgbClr val="00B050"/>
                </a:solidFill>
                <a:latin typeface="Georgia"/>
              </a:rPr>
              <a:t>1</a:t>
            </a:r>
            <a:r>
              <a:rPr lang="en-US" sz="2400" b="1" i="0" dirty="0">
                <a:solidFill>
                  <a:srgbClr val="00B050"/>
                </a:solidFill>
                <a:latin typeface="Georgia"/>
              </a:rPr>
              <a:t>9.57</a:t>
            </a:r>
            <a:r>
              <a:rPr sz="2400" b="1" i="0" dirty="0">
                <a:solidFill>
                  <a:srgbClr val="00B050"/>
                </a:solidFill>
                <a:latin typeface="Georgia"/>
              </a:rPr>
              <a:t>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75F7BFE-8427-E07C-18A5-967200B2F75A}"/>
              </a:ext>
            </a:extLst>
          </p:cNvPr>
          <p:cNvSpPr txBox="1"/>
          <p:nvPr/>
        </p:nvSpPr>
        <p:spPr>
          <a:xfrm>
            <a:off x="6227064" y="2587752"/>
            <a:ext cx="224028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 dirty="0">
                <a:solidFill>
                  <a:srgbClr val="122C4A"/>
                </a:solidFill>
                <a:latin typeface="Georgia" panose="02040502050405020303" pitchFamily="18" charset="0"/>
              </a:rPr>
              <a:t>Food Inflation</a:t>
            </a:r>
            <a:endParaRPr lang="en-US" sz="1600" b="1" i="0" dirty="0">
              <a:solidFill>
                <a:srgbClr val="122C4A"/>
              </a:solidFill>
              <a:latin typeface="Georgia" panose="02040502050405020303" pitchFamily="18" charset="0"/>
            </a:endParaRPr>
          </a:p>
          <a:p>
            <a:pPr algn="ctr"/>
            <a:r>
              <a:rPr lang="en-US" sz="1400" dirty="0">
                <a:solidFill>
                  <a:srgbClr val="5B6B7F"/>
                </a:solidFill>
              </a:rPr>
              <a:t>August</a:t>
            </a:r>
            <a:r>
              <a:rPr lang="en-US" sz="1400" b="0" i="0" dirty="0">
                <a:solidFill>
                  <a:srgbClr val="5B6B7F"/>
                </a:solidFill>
              </a:rPr>
              <a:t> 2026 y/y </a:t>
            </a:r>
          </a:p>
          <a:p>
            <a:pPr algn="ctr"/>
            <a:r>
              <a:rPr lang="en-US" sz="1400" b="0" i="1" dirty="0">
                <a:solidFill>
                  <a:srgbClr val="5B6B7F"/>
                </a:solidFill>
              </a:rPr>
              <a:t>· </a:t>
            </a:r>
            <a:r>
              <a:rPr lang="en-US" sz="1400" i="1" dirty="0">
                <a:solidFill>
                  <a:srgbClr val="5B6B7F"/>
                </a:solidFill>
              </a:rPr>
              <a:t>down</a:t>
            </a:r>
            <a:r>
              <a:rPr lang="en-US" sz="1400" b="0" i="1" dirty="0">
                <a:solidFill>
                  <a:srgbClr val="5B6B7F"/>
                </a:solidFill>
              </a:rPr>
              <a:t> from </a:t>
            </a:r>
            <a:r>
              <a:rPr lang="en-US" sz="1400" i="1" dirty="0">
                <a:solidFill>
                  <a:srgbClr val="5B6B7F"/>
                </a:solidFill>
              </a:rPr>
              <a:t>23.30</a:t>
            </a:r>
            <a:r>
              <a:rPr lang="en-US" sz="1400" b="0" i="1" dirty="0">
                <a:solidFill>
                  <a:srgbClr val="5B6B7F"/>
                </a:solidFill>
              </a:rPr>
              <a:t>% </a:t>
            </a:r>
            <a:r>
              <a:rPr lang="en-US" sz="1400" i="1" dirty="0">
                <a:solidFill>
                  <a:srgbClr val="5B6B7F"/>
                </a:solidFill>
              </a:rPr>
              <a:t>a year ago</a:t>
            </a:r>
            <a:endParaRPr lang="en-US" sz="1400" b="0" i="1" dirty="0">
              <a:solidFill>
                <a:srgbClr val="5B6B7F"/>
              </a:solidFill>
            </a:endParaRPr>
          </a:p>
        </p:txBody>
      </p:sp>
      <p:sp>
        <p:nvSpPr>
          <p:cNvPr id="88" name="Rounded Rectangle 21">
            <a:extLst>
              <a:ext uri="{FF2B5EF4-FFF2-40B4-BE49-F238E27FC236}">
                <a16:creationId xmlns:a16="http://schemas.microsoft.com/office/drawing/2014/main" id="{CD8BF34F-69CC-4F25-3051-28BE9519DC02}"/>
              </a:ext>
            </a:extLst>
          </p:cNvPr>
          <p:cNvSpPr/>
          <p:nvPr/>
        </p:nvSpPr>
        <p:spPr>
          <a:xfrm>
            <a:off x="8814816" y="1783080"/>
            <a:ext cx="2606040" cy="1874519"/>
          </a:xfrm>
          <a:prstGeom prst="roundRect">
            <a:avLst>
              <a:gd name="adj" fmla="val 6000"/>
            </a:avLst>
          </a:prstGeom>
          <a:solidFill>
            <a:srgbClr val="FAFBFC"/>
          </a:solidFill>
          <a:ln w="9525">
            <a:solidFill>
              <a:srgbClr val="D7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3AD9290-71F4-A2F1-6AA4-6AC684CC36C7}"/>
              </a:ext>
            </a:extLst>
          </p:cNvPr>
          <p:cNvSpPr/>
          <p:nvPr/>
        </p:nvSpPr>
        <p:spPr>
          <a:xfrm>
            <a:off x="9015984" y="1965960"/>
            <a:ext cx="457200" cy="548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A953692-2232-223C-EBCB-961012E8E9D7}"/>
              </a:ext>
            </a:extLst>
          </p:cNvPr>
          <p:cNvSpPr txBox="1"/>
          <p:nvPr/>
        </p:nvSpPr>
        <p:spPr>
          <a:xfrm>
            <a:off x="8997696" y="2048256"/>
            <a:ext cx="250850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b="1" dirty="0">
                <a:solidFill>
                  <a:srgbClr val="00B050"/>
                </a:solidFill>
                <a:latin typeface="Georgia"/>
              </a:rPr>
              <a:t>50</a:t>
            </a:r>
            <a:r>
              <a:rPr sz="2200" b="1" i="0" dirty="0">
                <a:solidFill>
                  <a:srgbClr val="00B050"/>
                </a:solidFill>
                <a:latin typeface="Georgia"/>
              </a:rPr>
              <a:t>%</a:t>
            </a:r>
            <a:r>
              <a:rPr lang="en-US" sz="2200" b="1" i="0" dirty="0">
                <a:solidFill>
                  <a:srgbClr val="00B050"/>
                </a:solidFill>
                <a:latin typeface="Georgia"/>
              </a:rPr>
              <a:t>+ increase </a:t>
            </a:r>
            <a:endParaRPr sz="2200" b="1" i="0" dirty="0">
              <a:solidFill>
                <a:srgbClr val="00B050"/>
              </a:solidFill>
              <a:latin typeface="Georgia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6D2619A-1F61-F18F-EF70-8823EABC044B}"/>
              </a:ext>
            </a:extLst>
          </p:cNvPr>
          <p:cNvSpPr txBox="1"/>
          <p:nvPr/>
        </p:nvSpPr>
        <p:spPr>
          <a:xfrm>
            <a:off x="8650224" y="2376216"/>
            <a:ext cx="2855976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i="0" dirty="0">
                <a:solidFill>
                  <a:srgbClr val="122C4A"/>
                </a:solidFill>
                <a:latin typeface="Georgia" panose="02040502050405020303" pitchFamily="18" charset="0"/>
              </a:rPr>
              <a:t>FAAC Revenue (Net)</a:t>
            </a:r>
          </a:p>
          <a:p>
            <a:pPr algn="ctr"/>
            <a:r>
              <a:rPr lang="en-US" sz="1400" dirty="0">
                <a:solidFill>
                  <a:srgbClr val="122C4A"/>
                </a:solidFill>
                <a:latin typeface="Georgia"/>
              </a:rPr>
              <a:t>₦</a:t>
            </a:r>
            <a:r>
              <a:rPr lang="en-US" sz="1400" dirty="0">
                <a:solidFill>
                  <a:srgbClr val="5B6B7F"/>
                </a:solidFill>
                <a:latin typeface="Georgia"/>
              </a:rPr>
              <a:t>15.2</a:t>
            </a:r>
            <a:r>
              <a:rPr lang="en-US" sz="1400" b="0" i="0" dirty="0">
                <a:solidFill>
                  <a:srgbClr val="5B6B7F"/>
                </a:solidFill>
              </a:rPr>
              <a:t>T in 2024 to </a:t>
            </a:r>
            <a:r>
              <a:rPr lang="en-US" sz="1400" dirty="0">
                <a:solidFill>
                  <a:srgbClr val="122C4A"/>
                </a:solidFill>
                <a:latin typeface="Georgia"/>
              </a:rPr>
              <a:t>₦</a:t>
            </a:r>
            <a:r>
              <a:rPr lang="en-US" sz="1400" dirty="0">
                <a:solidFill>
                  <a:srgbClr val="5B6B7F"/>
                </a:solidFill>
                <a:latin typeface="Georgia"/>
              </a:rPr>
              <a:t>21.9</a:t>
            </a:r>
            <a:r>
              <a:rPr lang="en-US" sz="1400" b="0" i="0" dirty="0">
                <a:solidFill>
                  <a:srgbClr val="5B6B7F"/>
                </a:solidFill>
              </a:rPr>
              <a:t>T in 2025 (+44%). Net FAAC~</a:t>
            </a:r>
            <a:r>
              <a:rPr lang="en-US" sz="1400" dirty="0">
                <a:solidFill>
                  <a:srgbClr val="122C4A"/>
                </a:solidFill>
                <a:latin typeface="Georgia"/>
              </a:rPr>
              <a:t> ₦3T/Month by July, 2026</a:t>
            </a:r>
            <a:endParaRPr lang="en-US" sz="1400" b="0" i="1" dirty="0">
              <a:solidFill>
                <a:srgbClr val="5B6B7F"/>
              </a:solidFill>
            </a:endParaRPr>
          </a:p>
        </p:txBody>
      </p:sp>
      <p:sp>
        <p:nvSpPr>
          <p:cNvPr id="98" name="Rounded Rectangle 26">
            <a:extLst>
              <a:ext uri="{FF2B5EF4-FFF2-40B4-BE49-F238E27FC236}">
                <a16:creationId xmlns:a16="http://schemas.microsoft.com/office/drawing/2014/main" id="{4A7C26C6-2EDA-0133-50E6-EE0F5AD0BF34}"/>
              </a:ext>
            </a:extLst>
          </p:cNvPr>
          <p:cNvSpPr/>
          <p:nvPr/>
        </p:nvSpPr>
        <p:spPr>
          <a:xfrm>
            <a:off x="502920" y="3822191"/>
            <a:ext cx="2606040" cy="1874519"/>
          </a:xfrm>
          <a:prstGeom prst="roundRect">
            <a:avLst>
              <a:gd name="adj" fmla="val 6000"/>
            </a:avLst>
          </a:prstGeom>
          <a:solidFill>
            <a:srgbClr val="FAFBFC"/>
          </a:solidFill>
          <a:ln w="9525">
            <a:solidFill>
              <a:srgbClr val="D7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4C92208-FA9D-7E2B-7C87-2CF315A1D2E9}"/>
              </a:ext>
            </a:extLst>
          </p:cNvPr>
          <p:cNvSpPr/>
          <p:nvPr/>
        </p:nvSpPr>
        <p:spPr>
          <a:xfrm>
            <a:off x="704088" y="4005072"/>
            <a:ext cx="457200" cy="548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4E5DA68-17E7-B352-E796-8238D743158B}"/>
              </a:ext>
            </a:extLst>
          </p:cNvPr>
          <p:cNvSpPr txBox="1"/>
          <p:nvPr/>
        </p:nvSpPr>
        <p:spPr>
          <a:xfrm>
            <a:off x="685800" y="4114800"/>
            <a:ext cx="2240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dirty="0">
                <a:solidFill>
                  <a:srgbClr val="00B050"/>
                </a:solidFill>
                <a:latin typeface="Georgia"/>
              </a:rPr>
              <a:t>$54.7</a:t>
            </a:r>
            <a:r>
              <a:rPr sz="2400" b="1" i="0" dirty="0">
                <a:solidFill>
                  <a:srgbClr val="00B050"/>
                </a:solidFill>
                <a:latin typeface="Georgia"/>
              </a:rPr>
              <a:t>bn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1C8A8707-1501-0DBE-160C-E68DE92BA881}"/>
              </a:ext>
            </a:extLst>
          </p:cNvPr>
          <p:cNvSpPr txBox="1"/>
          <p:nvPr/>
        </p:nvSpPr>
        <p:spPr>
          <a:xfrm>
            <a:off x="685800" y="4626864"/>
            <a:ext cx="224028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 dirty="0">
                <a:solidFill>
                  <a:srgbClr val="122C4A"/>
                </a:solidFill>
                <a:latin typeface="Georgia" panose="02040502050405020303" pitchFamily="18" charset="0"/>
              </a:rPr>
              <a:t>External Reserves</a:t>
            </a:r>
            <a:endParaRPr lang="en-US" sz="1600" b="1" i="0" dirty="0">
              <a:solidFill>
                <a:srgbClr val="122C4A"/>
              </a:solidFill>
              <a:latin typeface="Georgia" panose="02040502050405020303" pitchFamily="18" charset="0"/>
            </a:endParaRPr>
          </a:p>
          <a:p>
            <a:pPr algn="ctr"/>
            <a:r>
              <a:rPr lang="en-US" sz="1400" dirty="0">
                <a:solidFill>
                  <a:srgbClr val="5B6B7F"/>
                </a:solidFill>
              </a:rPr>
              <a:t>18 Sept 2026 </a:t>
            </a:r>
          </a:p>
          <a:p>
            <a:pPr algn="ctr"/>
            <a:r>
              <a:rPr lang="en-US" sz="1400" i="1" dirty="0">
                <a:solidFill>
                  <a:srgbClr val="5B6B7F"/>
                </a:solidFill>
              </a:rPr>
              <a:t>· highest since Jan 2009 (12+ month import cover)</a:t>
            </a:r>
          </a:p>
        </p:txBody>
      </p:sp>
      <p:sp>
        <p:nvSpPr>
          <p:cNvPr id="108" name="Rounded Rectangle 31">
            <a:extLst>
              <a:ext uri="{FF2B5EF4-FFF2-40B4-BE49-F238E27FC236}">
                <a16:creationId xmlns:a16="http://schemas.microsoft.com/office/drawing/2014/main" id="{8E42BC89-3544-1A88-F23A-82CC4A09AFA5}"/>
              </a:ext>
            </a:extLst>
          </p:cNvPr>
          <p:cNvSpPr/>
          <p:nvPr/>
        </p:nvSpPr>
        <p:spPr>
          <a:xfrm>
            <a:off x="3273552" y="3822191"/>
            <a:ext cx="2606040" cy="1874519"/>
          </a:xfrm>
          <a:prstGeom prst="roundRect">
            <a:avLst>
              <a:gd name="adj" fmla="val 6000"/>
            </a:avLst>
          </a:prstGeom>
          <a:solidFill>
            <a:srgbClr val="FAFBFC"/>
          </a:solidFill>
          <a:ln w="9525">
            <a:solidFill>
              <a:srgbClr val="D7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090E960-49AD-39A2-25E5-C5F6795687A0}"/>
              </a:ext>
            </a:extLst>
          </p:cNvPr>
          <p:cNvSpPr/>
          <p:nvPr/>
        </p:nvSpPr>
        <p:spPr>
          <a:xfrm>
            <a:off x="3474720" y="4005072"/>
            <a:ext cx="457200" cy="548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D06B699-B14F-838C-B3B1-45B56AF76060}"/>
              </a:ext>
            </a:extLst>
          </p:cNvPr>
          <p:cNvSpPr txBox="1"/>
          <p:nvPr/>
        </p:nvSpPr>
        <p:spPr>
          <a:xfrm>
            <a:off x="3456432" y="4114800"/>
            <a:ext cx="2240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dirty="0">
                <a:solidFill>
                  <a:srgbClr val="00B050"/>
                </a:solidFill>
                <a:latin typeface="Georgia"/>
              </a:rPr>
              <a:t>₦1,337.00</a:t>
            </a:r>
            <a:r>
              <a:rPr sz="2400" b="1" i="0" dirty="0">
                <a:solidFill>
                  <a:srgbClr val="00B050"/>
                </a:solidFill>
                <a:latin typeface="Georgia"/>
              </a:rPr>
              <a:t>/$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2C93B98-C87E-26CE-C351-C55DA5531C03}"/>
              </a:ext>
            </a:extLst>
          </p:cNvPr>
          <p:cNvSpPr txBox="1"/>
          <p:nvPr/>
        </p:nvSpPr>
        <p:spPr>
          <a:xfrm>
            <a:off x="3456432" y="4626864"/>
            <a:ext cx="224028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 dirty="0">
                <a:solidFill>
                  <a:srgbClr val="122C4A"/>
                </a:solidFill>
                <a:latin typeface="Georgia" panose="02040502050405020303" pitchFamily="18" charset="0"/>
              </a:rPr>
              <a:t>FX Rate (NFEM)</a:t>
            </a:r>
            <a:endParaRPr lang="en-US" sz="1600" b="1" i="0" dirty="0">
              <a:solidFill>
                <a:srgbClr val="122C4A"/>
              </a:solidFill>
              <a:latin typeface="Georgia" panose="02040502050405020303" pitchFamily="18" charset="0"/>
            </a:endParaRPr>
          </a:p>
          <a:p>
            <a:pPr algn="ctr"/>
            <a:r>
              <a:rPr lang="en-US" sz="1400" i="1" dirty="0">
                <a:solidFill>
                  <a:srgbClr val="5B6B7F"/>
                </a:solidFill>
              </a:rPr>
              <a:t>Appreciated &gt;12% in H1 2026 to H1 2026; premium&lt;5%</a:t>
            </a:r>
          </a:p>
        </p:txBody>
      </p:sp>
      <p:sp>
        <p:nvSpPr>
          <p:cNvPr id="118" name="Rounded Rectangle 36">
            <a:extLst>
              <a:ext uri="{FF2B5EF4-FFF2-40B4-BE49-F238E27FC236}">
                <a16:creationId xmlns:a16="http://schemas.microsoft.com/office/drawing/2014/main" id="{999F6FEF-636C-DCA2-2D9A-03305922CFE9}"/>
              </a:ext>
            </a:extLst>
          </p:cNvPr>
          <p:cNvSpPr/>
          <p:nvPr/>
        </p:nvSpPr>
        <p:spPr>
          <a:xfrm>
            <a:off x="6044184" y="3822191"/>
            <a:ext cx="2606040" cy="1874519"/>
          </a:xfrm>
          <a:prstGeom prst="roundRect">
            <a:avLst>
              <a:gd name="adj" fmla="val 6000"/>
            </a:avLst>
          </a:prstGeom>
          <a:solidFill>
            <a:srgbClr val="FAFBFC"/>
          </a:solidFill>
          <a:ln w="9525">
            <a:solidFill>
              <a:srgbClr val="D7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B404E9DA-0268-DA7C-1F27-F290AADFF1D4}"/>
              </a:ext>
            </a:extLst>
          </p:cNvPr>
          <p:cNvSpPr/>
          <p:nvPr/>
        </p:nvSpPr>
        <p:spPr>
          <a:xfrm>
            <a:off x="6245352" y="4005072"/>
            <a:ext cx="457200" cy="548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1665C28-16FF-5DFD-25F4-AE455ECECEE6}"/>
              </a:ext>
            </a:extLst>
          </p:cNvPr>
          <p:cNvSpPr txBox="1"/>
          <p:nvPr/>
        </p:nvSpPr>
        <p:spPr>
          <a:xfrm>
            <a:off x="6227064" y="4114800"/>
            <a:ext cx="2240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300" b="1" dirty="0">
                <a:solidFill>
                  <a:srgbClr val="00B050"/>
                </a:solidFill>
                <a:latin typeface="Georgia"/>
              </a:rPr>
              <a:t>97% increase</a:t>
            </a:r>
            <a:endParaRPr sz="2300" b="1" i="0" dirty="0">
              <a:solidFill>
                <a:srgbClr val="00B050"/>
              </a:solidFill>
              <a:latin typeface="Georgia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8A0E7D79-000E-8852-C6FA-B70413A0BBDF}"/>
              </a:ext>
            </a:extLst>
          </p:cNvPr>
          <p:cNvSpPr txBox="1"/>
          <p:nvPr/>
        </p:nvSpPr>
        <p:spPr>
          <a:xfrm>
            <a:off x="6227064" y="4626864"/>
            <a:ext cx="240487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i="0" dirty="0">
                <a:solidFill>
                  <a:srgbClr val="122C4A"/>
                </a:solidFill>
                <a:latin typeface="Georgia" panose="02040502050405020303" pitchFamily="18" charset="0"/>
              </a:rPr>
              <a:t>Trade Surplus</a:t>
            </a:r>
          </a:p>
          <a:p>
            <a:pPr algn="ctr"/>
            <a:r>
              <a:rPr lang="en-US" sz="1400" dirty="0">
                <a:solidFill>
                  <a:srgbClr val="122C4A"/>
                </a:solidFill>
                <a:latin typeface="Georgia"/>
              </a:rPr>
              <a:t>₦10.2T in H1 2025 to ₦20.1T in </a:t>
            </a:r>
            <a:r>
              <a:rPr lang="en-US" sz="1400" i="1" dirty="0">
                <a:solidFill>
                  <a:srgbClr val="5B6B7F"/>
                </a:solidFill>
                <a:latin typeface="Georgia"/>
              </a:rPr>
              <a:t>H1</a:t>
            </a:r>
            <a:r>
              <a:rPr lang="en-US" sz="1400" i="1" dirty="0">
                <a:solidFill>
                  <a:srgbClr val="5B6B7F"/>
                </a:solidFill>
              </a:rPr>
              <a:t> 2026</a:t>
            </a:r>
          </a:p>
        </p:txBody>
      </p:sp>
      <p:sp>
        <p:nvSpPr>
          <p:cNvPr id="128" name="Rounded Rectangle 41">
            <a:extLst>
              <a:ext uri="{FF2B5EF4-FFF2-40B4-BE49-F238E27FC236}">
                <a16:creationId xmlns:a16="http://schemas.microsoft.com/office/drawing/2014/main" id="{81EB8B1D-13D2-85DC-6CDC-FDC848C9D8EF}"/>
              </a:ext>
            </a:extLst>
          </p:cNvPr>
          <p:cNvSpPr/>
          <p:nvPr/>
        </p:nvSpPr>
        <p:spPr>
          <a:xfrm>
            <a:off x="8881872" y="3776473"/>
            <a:ext cx="2606040" cy="1874519"/>
          </a:xfrm>
          <a:prstGeom prst="roundRect">
            <a:avLst>
              <a:gd name="adj" fmla="val 6000"/>
            </a:avLst>
          </a:prstGeom>
          <a:solidFill>
            <a:srgbClr val="FAFBFC"/>
          </a:solidFill>
          <a:ln w="9525">
            <a:solidFill>
              <a:srgbClr val="D7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1" name="Slide Number Placeholder 7">
            <a:extLst>
              <a:ext uri="{FF2B5EF4-FFF2-40B4-BE49-F238E27FC236}">
                <a16:creationId xmlns:a16="http://schemas.microsoft.com/office/drawing/2014/main" id="{4BD21EBF-799D-C7FD-479C-BDF86AC0C8FA}"/>
              </a:ext>
            </a:extLst>
          </p:cNvPr>
          <p:cNvSpPr txBox="1">
            <a:spLocks/>
          </p:cNvSpPr>
          <p:nvPr/>
        </p:nvSpPr>
        <p:spPr>
          <a:xfrm>
            <a:off x="11296940" y="6217368"/>
            <a:ext cx="731646" cy="52479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0000000-1234-1234-1234-123412341234}" type="slidenum">
              <a:rPr lang="en-US" smtClean="0"/>
              <a:pPr algn="r"/>
              <a:t>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908A58-9B11-F345-7FB5-88C83FA210BA}"/>
              </a:ext>
            </a:extLst>
          </p:cNvPr>
          <p:cNvSpPr txBox="1"/>
          <p:nvPr/>
        </p:nvSpPr>
        <p:spPr>
          <a:xfrm>
            <a:off x="8997696" y="4632960"/>
            <a:ext cx="240487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 dirty="0">
                <a:solidFill>
                  <a:srgbClr val="122C4A"/>
                </a:solidFill>
                <a:latin typeface="Georgia" panose="02040502050405020303" pitchFamily="18" charset="0"/>
              </a:rPr>
              <a:t>Total Public Debt</a:t>
            </a:r>
            <a:endParaRPr lang="en-US" sz="1600" b="1" i="0" dirty="0">
              <a:solidFill>
                <a:srgbClr val="122C4A"/>
              </a:solidFill>
              <a:latin typeface="Georgia" panose="02040502050405020303" pitchFamily="18" charset="0"/>
            </a:endParaRPr>
          </a:p>
          <a:p>
            <a:pPr algn="ctr"/>
            <a:r>
              <a:rPr lang="en-US" sz="1400" b="0" i="1" dirty="0">
                <a:solidFill>
                  <a:srgbClr val="5B6B7F"/>
                </a:solidFill>
              </a:rPr>
              <a:t>Q2 2026 debt/GDP 35.5%.Debt/Revenue~65% (H1 2026)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54045B-B2B7-0299-FE37-B96FB093D824}"/>
              </a:ext>
            </a:extLst>
          </p:cNvPr>
          <p:cNvSpPr/>
          <p:nvPr/>
        </p:nvSpPr>
        <p:spPr>
          <a:xfrm>
            <a:off x="9025128" y="3965171"/>
            <a:ext cx="457200" cy="548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1DB514-E5BE-9E50-AEE0-5E7518546C16}"/>
              </a:ext>
            </a:extLst>
          </p:cNvPr>
          <p:cNvSpPr txBox="1"/>
          <p:nvPr/>
        </p:nvSpPr>
        <p:spPr>
          <a:xfrm>
            <a:off x="8956076" y="4038600"/>
            <a:ext cx="2240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dirty="0">
                <a:solidFill>
                  <a:srgbClr val="00B050"/>
                </a:solidFill>
                <a:latin typeface="Georgia"/>
              </a:rPr>
              <a:t>₦166.7trn</a:t>
            </a:r>
            <a:endParaRPr sz="2400" b="1" i="0" dirty="0">
              <a:solidFill>
                <a:srgbClr val="00B050"/>
              </a:solidFill>
              <a:latin typeface="Georgia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08904723-7ACE-6912-3E5F-2A6FACBD78A1}"/>
              </a:ext>
            </a:extLst>
          </p:cNvPr>
          <p:cNvSpPr>
            <a:spLocks noGrp="1"/>
          </p:cNvSpPr>
          <p:nvPr/>
        </p:nvSpPr>
        <p:spPr>
          <a:xfrm>
            <a:off x="338328" y="6497832"/>
            <a:ext cx="74980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sz="1600" b="0" i="1" dirty="0">
                <a:solidFill>
                  <a:srgbClr val="5B6B7F"/>
                </a:solidFill>
                <a:latin typeface="Calibri"/>
                <a:ea typeface="Calibri"/>
                <a:cs typeface="Calibri"/>
              </a:rPr>
              <a:t>Office of the </a:t>
            </a:r>
            <a:r>
              <a:rPr sz="1600" b="0" i="1" dirty="0" err="1">
                <a:solidFill>
                  <a:srgbClr val="5B6B7F"/>
                </a:solidFill>
                <a:latin typeface="Calibri"/>
                <a:ea typeface="Calibri"/>
                <a:cs typeface="Calibri"/>
              </a:rPr>
              <a:t>Honourable</a:t>
            </a:r>
            <a:r>
              <a:rPr sz="1600" b="0" i="1" dirty="0">
                <a:solidFill>
                  <a:srgbClr val="5B6B7F"/>
                </a:solidFill>
                <a:latin typeface="Calibri"/>
                <a:ea typeface="Calibri"/>
                <a:cs typeface="Calibri"/>
              </a:rPr>
              <a:t> Minister of Finance and Coordinating Minister of the Economy</a:t>
            </a:r>
          </a:p>
        </p:txBody>
      </p:sp>
    </p:spTree>
    <p:extLst>
      <p:ext uri="{BB962C8B-B14F-4D97-AF65-F5344CB8AC3E}">
        <p14:creationId xmlns:p14="http://schemas.microsoft.com/office/powerpoint/2010/main" val="883673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228</Words>
  <Application>Microsoft Office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Georgia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Prof. Perekunah Eregha</dc:creator>
  <cp:lastModifiedBy>Prof. Perekunah Eregha</cp:lastModifiedBy>
  <cp:revision>1</cp:revision>
  <dcterms:created xsi:type="dcterms:W3CDTF">2026-09-30T16:40:12Z</dcterms:created>
  <dcterms:modified xsi:type="dcterms:W3CDTF">2026-10-01T09:21:24Z</dcterms:modified>
</cp:coreProperties>
</file>